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is0pNHujs7oIo8QkKuA756v32A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" name="Google Shape;7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5" name="Google Shape;8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ajd tytułowy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główek sekcji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wa elementy zawartości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ównanie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" name="Google Shape;33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5" name="Google Shape;35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lko tytuł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sty" type="blank">
  <p:cSld name="BLANK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wartość z podpisem" type="objTx">
  <p:cSld name="OBJECT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1" name="Google Shape;5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2" name="Google Shape;5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az z podpisem" type="picTx">
  <p:cSld name="PICTURE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i tekst pionowy" type="vertTx">
  <p:cSld name="VERTICAL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tuł pionowy i tekst" type="vertTitleAndTx">
  <p:cSld name="VERTICAL_TITLE_AND_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zentacja szablon-19" id="78" name="Google Shape;7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938"/>
            <a:ext cx="12207875" cy="6865938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"/>
          <p:cNvSpPr txBox="1"/>
          <p:nvPr/>
        </p:nvSpPr>
        <p:spPr>
          <a:xfrm>
            <a:off x="5075575" y="5240519"/>
            <a:ext cx="6287151" cy="397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l-P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Szkolenie przed sezonem 2026 / 27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" name="Google Shape;8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0962" y="3991502"/>
            <a:ext cx="2498035" cy="249803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"/>
          <p:cNvSpPr txBox="1"/>
          <p:nvPr/>
        </p:nvSpPr>
        <p:spPr>
          <a:xfrm>
            <a:off x="5075575" y="6338728"/>
            <a:ext cx="65334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"/>
          <p:cNvSpPr txBox="1"/>
          <p:nvPr/>
        </p:nvSpPr>
        <p:spPr>
          <a:xfrm>
            <a:off x="4281039" y="2198742"/>
            <a:ext cx="7508375" cy="26468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OCHRONA PRAWNA </a:t>
            </a:r>
            <a:br>
              <a:rPr b="1" i="0" lang="pl-P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pl-P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SĘDZIEGO SPORTOWEGO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Marek Krupski</a:t>
            </a:r>
            <a:endParaRPr b="1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zentacja szablon-19" id="87" name="Google Shape;8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938"/>
            <a:ext cx="12207875" cy="686593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"/>
          <p:cNvSpPr txBox="1"/>
          <p:nvPr/>
        </p:nvSpPr>
        <p:spPr>
          <a:xfrm>
            <a:off x="5075575" y="5240519"/>
            <a:ext cx="6287151" cy="397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l-P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Szkolenie przed sezonem 2026 / 27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1" y="4844143"/>
            <a:ext cx="2166256" cy="201385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5075575" y="6338728"/>
            <a:ext cx="65334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72000" y="1620000"/>
            <a:ext cx="12039598" cy="3447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dn. </a:t>
            </a:r>
            <a:r>
              <a:rPr b="1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 maja 2026 r.</a:t>
            </a: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nastąpiło wejście w życie ustawy nowelizującej </a:t>
            </a:r>
            <a:r>
              <a:rPr b="1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ustawę o sporcie </a:t>
            </a: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w efekcie do ustawy o sporcie m.in. dodano</a:t>
            </a:r>
            <a:r>
              <a:rPr b="1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art. 38a </a:t>
            </a: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ustawy.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zentacja szablon-19" id="96" name="Google Shape;9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938"/>
            <a:ext cx="12207875" cy="686593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"/>
          <p:cNvSpPr txBox="1"/>
          <p:nvPr/>
        </p:nvSpPr>
        <p:spPr>
          <a:xfrm>
            <a:off x="5075575" y="5240519"/>
            <a:ext cx="6287151" cy="397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l-P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Szkolenie przed sezonem 2026 / 27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1" y="4844143"/>
            <a:ext cx="2166256" cy="201385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5075575" y="6338728"/>
            <a:ext cx="65334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72000" y="1620000"/>
            <a:ext cx="12039598" cy="3385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Sędzia sportowy, który wykonuje zadania związane z prowadzeniem współzawodnictwa sportowego </a:t>
            </a: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organizowanego przez: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1) związek sportowy,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2) polski związek sportowy,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3) międzynarodową federację sportową (…)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korzysta z ochrony przewidzianej dla funkcjonariusza publicznego na zasadach określonych w ustawie (…) - Kodeks karny.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zentacja szablon-19" id="105" name="Google Shape;10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938"/>
            <a:ext cx="12207875" cy="686593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 txBox="1"/>
          <p:nvPr/>
        </p:nvSpPr>
        <p:spPr>
          <a:xfrm>
            <a:off x="5075575" y="5240519"/>
            <a:ext cx="6287151" cy="397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l-P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Szkolenie przed sezonem 2026 / 27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1" y="4844143"/>
            <a:ext cx="2166256" cy="2013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"/>
          <p:cNvSpPr txBox="1"/>
          <p:nvPr/>
        </p:nvSpPr>
        <p:spPr>
          <a:xfrm>
            <a:off x="5075575" y="6338728"/>
            <a:ext cx="65334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72000" y="1620000"/>
            <a:ext cx="12039598" cy="3662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Ochrona dotyczy m.in.: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i="0" lang="pl-PL" sz="2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znieważenia</a:t>
            </a:r>
            <a:r>
              <a:rPr b="1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podczas i w związku z pełnieniem obowiązków służbowych </a:t>
            </a: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(art. 226 § 1 KK),</a:t>
            </a:r>
            <a:endParaRPr/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zentacja szablon-19" id="114" name="Google Shape;11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938"/>
            <a:ext cx="12207875" cy="686593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 txBox="1"/>
          <p:nvPr/>
        </p:nvSpPr>
        <p:spPr>
          <a:xfrm>
            <a:off x="5075575" y="5240519"/>
            <a:ext cx="6287151" cy="397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l-P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Szkolenie przed sezonem 2026 / 27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1" y="4844143"/>
            <a:ext cx="2166256" cy="201385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5"/>
          <p:cNvSpPr txBox="1"/>
          <p:nvPr/>
        </p:nvSpPr>
        <p:spPr>
          <a:xfrm>
            <a:off x="5075575" y="6338728"/>
            <a:ext cx="65334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5"/>
          <p:cNvSpPr txBox="1"/>
          <p:nvPr/>
        </p:nvSpPr>
        <p:spPr>
          <a:xfrm>
            <a:off x="72000" y="1620000"/>
            <a:ext cx="12039598" cy="409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Ochrona dotyczy m.in.:</a:t>
            </a:r>
            <a:endParaRPr/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i="0" lang="pl-PL" sz="2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naruszenia nietykalności cielesnej</a:t>
            </a:r>
            <a:r>
              <a:rPr b="1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podczas lub w związku z pełnieniem obowiązków służbowych </a:t>
            </a: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(art. 222 § 1 KK),</a:t>
            </a:r>
            <a:endParaRPr/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zentacja szablon-19" id="123" name="Google Shape;12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938"/>
            <a:ext cx="12207875" cy="686593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6"/>
          <p:cNvSpPr txBox="1"/>
          <p:nvPr/>
        </p:nvSpPr>
        <p:spPr>
          <a:xfrm>
            <a:off x="5075575" y="5240519"/>
            <a:ext cx="6287151" cy="397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l-P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Szkolenie przed sezonem 2026 / 27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1" y="4844143"/>
            <a:ext cx="2166256" cy="2013857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6"/>
          <p:cNvSpPr txBox="1"/>
          <p:nvPr/>
        </p:nvSpPr>
        <p:spPr>
          <a:xfrm>
            <a:off x="5075575" y="6338728"/>
            <a:ext cx="65334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6"/>
          <p:cNvSpPr txBox="1"/>
          <p:nvPr/>
        </p:nvSpPr>
        <p:spPr>
          <a:xfrm>
            <a:off x="72000" y="1620000"/>
            <a:ext cx="12039598" cy="3662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Ochrona dotyczy m.in.:</a:t>
            </a:r>
            <a:endParaRPr/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i="0" lang="pl-PL" sz="2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czynnej napaści</a:t>
            </a:r>
            <a:r>
              <a:rPr b="1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podczas lub w związku z pełnieniem obowiązków służbowych </a:t>
            </a: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(art. 223 § 1 KK).</a:t>
            </a:r>
            <a:endParaRPr/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zentacja szablon-19" id="132" name="Google Shape;1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938"/>
            <a:ext cx="12207875" cy="6865938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7"/>
          <p:cNvSpPr txBox="1"/>
          <p:nvPr/>
        </p:nvSpPr>
        <p:spPr>
          <a:xfrm>
            <a:off x="5075575" y="5240519"/>
            <a:ext cx="6287151" cy="397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l-P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Szkolenie przed sezonem 2026 / 27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1" y="4844143"/>
            <a:ext cx="2166256" cy="201385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7"/>
          <p:cNvSpPr txBox="1"/>
          <p:nvPr/>
        </p:nvSpPr>
        <p:spPr>
          <a:xfrm>
            <a:off x="5075575" y="6338728"/>
            <a:ext cx="65334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7"/>
          <p:cNvSpPr txBox="1"/>
          <p:nvPr/>
        </p:nvSpPr>
        <p:spPr>
          <a:xfrm>
            <a:off x="72000" y="1620000"/>
            <a:ext cx="12039598" cy="3385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Wszystkie przestępstwa są </a:t>
            </a:r>
            <a:r>
              <a:rPr b="1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ścigane z oskarżenia publicznego, z urzędu</a:t>
            </a: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co do zasady – bez konieczności składania wniosku o ściganie.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zentacja szablon-19" id="141" name="Google Shape;14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938"/>
            <a:ext cx="12207875" cy="6865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8"/>
          <p:cNvSpPr txBox="1"/>
          <p:nvPr/>
        </p:nvSpPr>
        <p:spPr>
          <a:xfrm>
            <a:off x="5075575" y="5240519"/>
            <a:ext cx="6287151" cy="397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l-P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Szkolenie przed sezonem 2026 / 27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1" y="4844143"/>
            <a:ext cx="2166256" cy="2013857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8"/>
          <p:cNvSpPr txBox="1"/>
          <p:nvPr/>
        </p:nvSpPr>
        <p:spPr>
          <a:xfrm>
            <a:off x="5075575" y="6338728"/>
            <a:ext cx="65334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8"/>
          <p:cNvSpPr txBox="1"/>
          <p:nvPr/>
        </p:nvSpPr>
        <p:spPr>
          <a:xfrm>
            <a:off x="72000" y="1620000"/>
            <a:ext cx="12039598" cy="3385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Tryb postępowania: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zawiadomienie Wydziału Sędziowskiego PZPS,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zawiadomienie organów ścigania (Policja, prokuratura).</a:t>
            </a:r>
            <a:endParaRPr/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zentacja szablon-19" id="150" name="Google Shape;15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938"/>
            <a:ext cx="12207875" cy="686593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9"/>
          <p:cNvSpPr txBox="1"/>
          <p:nvPr/>
        </p:nvSpPr>
        <p:spPr>
          <a:xfrm>
            <a:off x="5075575" y="5240519"/>
            <a:ext cx="6287151" cy="397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l-P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Szkolenie przed sezonem 2026 / 27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1" y="4844143"/>
            <a:ext cx="2166256" cy="2013857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9"/>
          <p:cNvSpPr txBox="1"/>
          <p:nvPr/>
        </p:nvSpPr>
        <p:spPr>
          <a:xfrm>
            <a:off x="5075575" y="6338728"/>
            <a:ext cx="65334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9"/>
          <p:cNvSpPr txBox="1"/>
          <p:nvPr/>
        </p:nvSpPr>
        <p:spPr>
          <a:xfrm>
            <a:off x="72000" y="1620000"/>
            <a:ext cx="12039598" cy="49552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Zalecenia:</a:t>
            </a:r>
            <a:endParaRPr/>
          </a:p>
          <a:p>
            <a:pPr indent="-457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możliwe utrwalenie przebiegu zdarzenia (np. kamera statystyczna),</a:t>
            </a:r>
            <a:endParaRPr/>
          </a:p>
          <a:p>
            <a:pPr indent="-457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dane świadków zdarzenia,</a:t>
            </a:r>
            <a:endParaRPr/>
          </a:p>
          <a:p>
            <a:pPr indent="-457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oświadczenia świadków (np. wiadomość tekstowa, oświadczenie pisemne).</a:t>
            </a:r>
            <a:endParaRPr/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zentacja szablon-19" id="159" name="Google Shape;15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938"/>
            <a:ext cx="12207875" cy="686593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0"/>
          <p:cNvSpPr txBox="1"/>
          <p:nvPr/>
        </p:nvSpPr>
        <p:spPr>
          <a:xfrm>
            <a:off x="5075575" y="5240519"/>
            <a:ext cx="6287151" cy="397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l-P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Szkolenie przed sezonem 2026 / 27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1" y="4844143"/>
            <a:ext cx="2166256" cy="2013857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0"/>
          <p:cNvSpPr txBox="1"/>
          <p:nvPr/>
        </p:nvSpPr>
        <p:spPr>
          <a:xfrm>
            <a:off x="5075575" y="6338728"/>
            <a:ext cx="65334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0"/>
          <p:cNvSpPr txBox="1"/>
          <p:nvPr/>
        </p:nvSpPr>
        <p:spPr>
          <a:xfrm>
            <a:off x="72000" y="1620000"/>
            <a:ext cx="12039598" cy="49552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8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Zalecenia:</a:t>
            </a:r>
            <a:endParaRPr/>
          </a:p>
          <a:p>
            <a:pPr indent="-457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możliwe </a:t>
            </a:r>
            <a:r>
              <a:rPr b="1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utrwalenie przebiegu zdarzenia </a:t>
            </a: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(np. kamera statystyczna),</a:t>
            </a:r>
            <a:endParaRPr/>
          </a:p>
          <a:p>
            <a:pPr indent="-457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uzyskanie </a:t>
            </a:r>
            <a:r>
              <a:rPr b="1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danych świadków </a:t>
            </a: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zdarzenia,</a:t>
            </a:r>
            <a:endParaRPr/>
          </a:p>
          <a:p>
            <a:pPr indent="-457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odebranie </a:t>
            </a:r>
            <a:r>
              <a:rPr b="1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oświadczeń świadków </a:t>
            </a:r>
            <a:r>
              <a:rPr b="0" i="0" lang="pl-P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(np. wiadomość tekstowa, oświadczenie pisemne).</a:t>
            </a:r>
            <a:endParaRPr/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2"/>
          <p:cNvPicPr preferRelativeResize="0"/>
          <p:nvPr/>
        </p:nvPicPr>
        <p:blipFill rotWithShape="1">
          <a:blip r:embed="rId3">
            <a:alphaModFix/>
          </a:blip>
          <a:srcRect b="1155" l="0" r="0" t="1155"/>
          <a:stretch/>
        </p:blipFill>
        <p:spPr>
          <a:xfrm>
            <a:off x="5190576" y="777726"/>
            <a:ext cx="7001424" cy="42938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zentacja szablon-19" id="169" name="Google Shape;16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7938"/>
            <a:ext cx="12207875" cy="686593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2"/>
          <p:cNvSpPr txBox="1"/>
          <p:nvPr/>
        </p:nvSpPr>
        <p:spPr>
          <a:xfrm>
            <a:off x="5221357" y="4996069"/>
            <a:ext cx="677186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0962" y="3991502"/>
            <a:ext cx="2498035" cy="249803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2"/>
          <p:cNvSpPr txBox="1"/>
          <p:nvPr/>
        </p:nvSpPr>
        <p:spPr>
          <a:xfrm>
            <a:off x="5075575" y="6338728"/>
            <a:ext cx="65334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2"/>
          <p:cNvSpPr txBox="1"/>
          <p:nvPr/>
        </p:nvSpPr>
        <p:spPr>
          <a:xfrm>
            <a:off x="4815846" y="5137064"/>
            <a:ext cx="717737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1" i="0" lang="pl-PL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DOBREGO  SEZONU !</a:t>
            </a:r>
            <a:endParaRPr b="1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Motyw pakietu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Justyna Drogosz</dc:creator>
</cp:coreProperties>
</file>